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508" r:id="rId2"/>
    <p:sldId id="536" r:id="rId3"/>
    <p:sldId id="535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6" r:id="rId13"/>
    <p:sldId id="547" r:id="rId14"/>
    <p:sldId id="548" r:id="rId15"/>
    <p:sldId id="545" r:id="rId16"/>
    <p:sldId id="549" r:id="rId17"/>
    <p:sldId id="550" r:id="rId18"/>
    <p:sldId id="551" r:id="rId19"/>
    <p:sldId id="553" r:id="rId20"/>
    <p:sldId id="554" r:id="rId21"/>
    <p:sldId id="557" r:id="rId22"/>
    <p:sldId id="558" r:id="rId23"/>
    <p:sldId id="559" r:id="rId24"/>
    <p:sldId id="555" r:id="rId25"/>
    <p:sldId id="581" r:id="rId26"/>
    <p:sldId id="582" r:id="rId27"/>
    <p:sldId id="556" r:id="rId28"/>
    <p:sldId id="560" r:id="rId29"/>
    <p:sldId id="561" r:id="rId30"/>
    <p:sldId id="562" r:id="rId31"/>
    <p:sldId id="563" r:id="rId32"/>
    <p:sldId id="564" r:id="rId33"/>
    <p:sldId id="552" r:id="rId34"/>
    <p:sldId id="566" r:id="rId35"/>
    <p:sldId id="567" r:id="rId36"/>
    <p:sldId id="575" r:id="rId37"/>
    <p:sldId id="578" r:id="rId38"/>
    <p:sldId id="576" r:id="rId39"/>
    <p:sldId id="579" r:id="rId40"/>
    <p:sldId id="577" r:id="rId41"/>
    <p:sldId id="580" r:id="rId42"/>
    <p:sldId id="568" r:id="rId43"/>
    <p:sldId id="569" r:id="rId44"/>
    <p:sldId id="570" r:id="rId45"/>
    <p:sldId id="571" r:id="rId46"/>
    <p:sldId id="572" r:id="rId47"/>
    <p:sldId id="573" r:id="rId48"/>
    <p:sldId id="574" r:id="rId49"/>
    <p:sldId id="565" r:id="rId50"/>
    <p:sldId id="509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17" userDrawn="1">
          <p15:clr>
            <a:srgbClr val="A4A3A4"/>
          </p15:clr>
        </p15:guide>
        <p15:guide id="7" orient="horz" pos="913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400"/>
    <a:srgbClr val="FFD400"/>
    <a:srgbClr val="0166C3"/>
    <a:srgbClr val="F96260"/>
    <a:srgbClr val="B3DB4D"/>
    <a:srgbClr val="4FDAB4"/>
    <a:srgbClr val="30C2EC"/>
    <a:srgbClr val="F09E55"/>
    <a:srgbClr val="03C4E3"/>
    <a:srgbClr val="00A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1411"/>
  </p:normalViewPr>
  <p:slideViewPr>
    <p:cSldViewPr snapToGrid="0" snapToObjects="1" showGuides="1">
      <p:cViewPr varScale="1">
        <p:scale>
          <a:sx n="64" d="100"/>
          <a:sy n="64" d="100"/>
        </p:scale>
        <p:origin x="44" y="248"/>
      </p:cViewPr>
      <p:guideLst>
        <p:guide orient="horz" pos="1593"/>
        <p:guide pos="506"/>
        <p:guide pos="7151"/>
        <p:guide orient="horz" pos="2886"/>
        <p:guide orient="horz" pos="3929"/>
        <p:guide pos="3817"/>
        <p:guide orient="horz" pos="913"/>
        <p:guide orient="horz" pos="3090"/>
        <p:guide orient="horz" pos="1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85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39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8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7026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1745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011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F8E0C4-3809-6040-84D2-5A9D664A0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0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FE9913-BF15-E143-89B7-055072147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E20485E1-E141-AB43-8AE0-34B41429F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3000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BAA737D4-73DA-FA43-86DC-F4EFC21F83A6}"/>
              </a:ext>
            </a:extLst>
          </p:cNvPr>
          <p:cNvSpPr/>
          <p:nvPr userDrawn="1"/>
        </p:nvSpPr>
        <p:spPr>
          <a:xfrm>
            <a:off x="0" y="6110868"/>
            <a:ext cx="12192000" cy="764595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44F75A-26EF-C944-B410-A8342C0876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5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10679494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7DAB82-19B7-AB49-B256-F638CFD31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38">
            <a:extLst>
              <a:ext uri="{FF2B5EF4-FFF2-40B4-BE49-F238E27FC236}">
                <a16:creationId xmlns:a16="http://schemas.microsoft.com/office/drawing/2014/main" id="{DE9C1D4D-C84B-A541-BE15-ED639C3E4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10691694" cy="422992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CEFFFB8-F688-894B-AB1B-633F6EAC82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12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4" y="467001"/>
            <a:ext cx="3149460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2FBEC2F-857F-A646-8533-CA193C905ECB}"/>
              </a:ext>
            </a:extLst>
          </p:cNvPr>
          <p:cNvSpPr/>
          <p:nvPr userDrawn="1"/>
        </p:nvSpPr>
        <p:spPr>
          <a:xfrm>
            <a:off x="10734504" y="3265763"/>
            <a:ext cx="736600" cy="2674937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B107B83F-B140-9B4E-A1C0-9FC5B3D54D27}"/>
              </a:ext>
            </a:extLst>
          </p:cNvPr>
          <p:cNvSpPr/>
          <p:nvPr userDrawn="1"/>
        </p:nvSpPr>
        <p:spPr>
          <a:xfrm>
            <a:off x="4515272" y="443647"/>
            <a:ext cx="758825" cy="2698291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3E0BD2-CA4D-6D40-8360-80FCFF2BBC3E}"/>
              </a:ext>
            </a:extLst>
          </p:cNvPr>
          <p:cNvSpPr>
            <a:spLocks noGrp="1" noTextEdit="1"/>
          </p:cNvSpPr>
          <p:nvPr>
            <p:ph type="pic" sz="quarter" idx="11"/>
          </p:nvPr>
        </p:nvSpPr>
        <p:spPr>
          <a:xfrm>
            <a:off x="5385222" y="467001"/>
            <a:ext cx="3587750" cy="2674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E824B7B-FCA9-C947-9B7A-4CE438A61893}"/>
              </a:ext>
            </a:extLst>
          </p:cNvPr>
          <p:cNvSpPr>
            <a:spLocks noGrp="1" noTextEdit="1"/>
          </p:cNvSpPr>
          <p:nvPr>
            <p:ph type="pic" sz="quarter" idx="12"/>
          </p:nvPr>
        </p:nvSpPr>
        <p:spPr>
          <a:xfrm>
            <a:off x="9084097" y="467001"/>
            <a:ext cx="2344737" cy="2674938"/>
          </a:xfrm>
          <a:prstGeom prst="rect">
            <a:avLst/>
          </a:prstGeom>
        </p:spPr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4FBC88F-BAE3-1F4C-BE69-6E21F526953F}"/>
              </a:ext>
            </a:extLst>
          </p:cNvPr>
          <p:cNvSpPr>
            <a:spLocks noGrp="1" noTextEdit="1"/>
          </p:cNvSpPr>
          <p:nvPr>
            <p:ph type="pic" sz="quarter" idx="13"/>
          </p:nvPr>
        </p:nvSpPr>
        <p:spPr>
          <a:xfrm>
            <a:off x="6982247" y="3265764"/>
            <a:ext cx="3586162" cy="2674937"/>
          </a:xfrm>
          <a:prstGeom prst="rect">
            <a:avLst/>
          </a:prstGeom>
        </p:spPr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43CD123C-389B-364A-83A8-4D0AA7AD3A4C}"/>
              </a:ext>
            </a:extLst>
          </p:cNvPr>
          <p:cNvSpPr>
            <a:spLocks noGrp="1" noTextEdit="1"/>
          </p:cNvSpPr>
          <p:nvPr>
            <p:ph type="pic" sz="quarter" idx="15"/>
          </p:nvPr>
        </p:nvSpPr>
        <p:spPr>
          <a:xfrm>
            <a:off x="4515272" y="3265764"/>
            <a:ext cx="2344737" cy="2674937"/>
          </a:xfrm>
          <a:prstGeom prst="rect">
            <a:avLst/>
          </a:prstGeom>
        </p:spPr>
      </p:sp>
      <p:sp>
        <p:nvSpPr>
          <p:cNvPr id="17" name="文本占位符 38">
            <a:extLst>
              <a:ext uri="{FF2B5EF4-FFF2-40B4-BE49-F238E27FC236}">
                <a16:creationId xmlns:a16="http://schemas.microsoft.com/office/drawing/2014/main" id="{D2D0E486-9B5A-7E41-B29E-84E7FD273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653" y="1505656"/>
            <a:ext cx="3550524" cy="443504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2AA68E3-5A09-044B-B8AE-BC407ABB1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025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pic" idx="13"/>
          </p:nvPr>
        </p:nvSpPr>
        <p:spPr>
          <a:xfrm>
            <a:off x="0" y="1651818"/>
            <a:ext cx="12192000" cy="52061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0DA7C812-5D14-F74B-8A63-1FE78D367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D7799-66A2-D648-9210-5431C9371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65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3102" y="0"/>
            <a:ext cx="4048897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D657EB28-F9EC-104F-9D8C-9599A4CDF1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706024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8">
            <a:extLst>
              <a:ext uri="{FF2B5EF4-FFF2-40B4-BE49-F238E27FC236}">
                <a16:creationId xmlns:a16="http://schemas.microsoft.com/office/drawing/2014/main" id="{38C088EE-979E-4941-8E97-5214DFB65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7060244" cy="1608247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3FB9D-141D-5D40-B8CA-4AFBA1F92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342070"/>
            <a:ext cx="1900628" cy="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51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3" r:id="rId3"/>
    <p:sldLayoutId id="2147483696" r:id="rId4"/>
    <p:sldLayoutId id="2147483701" r:id="rId5"/>
    <p:sldLayoutId id="2147483694" r:id="rId6"/>
    <p:sldLayoutId id="2147483697" r:id="rId7"/>
    <p:sldLayoutId id="2147483699" r:id="rId8"/>
    <p:sldLayoutId id="2147483702" r:id="rId9"/>
    <p:sldLayoutId id="2147483700" r:id="rId10"/>
    <p:sldLayoutId id="2147483698" r:id="rId11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5pPr>
      <a:lvl6pPr marL="122428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27000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31572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36144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14D9F7D2-C531-2044-A030-C1E338D11E4D}"/>
              </a:ext>
            </a:extLst>
          </p:cNvPr>
          <p:cNvSpPr txBox="1"/>
          <p:nvPr/>
        </p:nvSpPr>
        <p:spPr bwMode="auto">
          <a:xfrm>
            <a:off x="1" y="2437881"/>
            <a:ext cx="1219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rgbClr val="FFD400"/>
                </a:solidFill>
                <a:latin typeface="Helvetica" pitchFamily="2" charset="0"/>
              </a:rPr>
              <a:t>VV156 M</a:t>
            </a:r>
            <a:r>
              <a:rPr lang="en-US" altLang="zh-CN" sz="4500" b="1" dirty="0">
                <a:solidFill>
                  <a:srgbClr val="FFD400"/>
                </a:solidFill>
                <a:latin typeface="Helvetica" pitchFamily="2" charset="0"/>
              </a:rPr>
              <a:t>id RC Part II</a:t>
            </a:r>
            <a:endParaRPr lang="en-US" sz="4500" b="1" dirty="0">
              <a:solidFill>
                <a:srgbClr val="FFD400"/>
              </a:solidFill>
              <a:latin typeface="Helvetica" pitchFamily="2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9F27C26-BBAD-974B-94AC-D12BE6C7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7" y="4027704"/>
            <a:ext cx="5038725" cy="40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Chengyang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Shi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181B0-7CF3-A048-8DB3-8E836E76B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1" y="1209459"/>
            <a:ext cx="5545656" cy="8362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977B46-610B-0B4E-AFB4-4DD6A70DF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6370" y="5212771"/>
            <a:ext cx="28150780" cy="1024518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DFFFE98-2B3F-2944-9597-610FF605F22A}"/>
              </a:ext>
            </a:extLst>
          </p:cNvPr>
          <p:cNvSpPr txBox="1"/>
          <p:nvPr/>
        </p:nvSpPr>
        <p:spPr bwMode="auto">
          <a:xfrm>
            <a:off x="-36512" y="3200417"/>
            <a:ext cx="12192000" cy="740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ED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Derivative and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16404453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D4FCC79-54BB-4424-A6C3-1B1B4B0C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27" y="3565451"/>
            <a:ext cx="5758846" cy="1352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167A05-9C87-4BF6-84B8-26675DFE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012743"/>
            <a:ext cx="8513134" cy="987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7A2CA1-A09C-4998-948C-037E1FAA0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3" y="590422"/>
            <a:ext cx="10143962" cy="120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724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010E8-CE31-4332-84D2-B4B047AF0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39" y="467001"/>
            <a:ext cx="10867408" cy="598488"/>
          </a:xfrm>
        </p:spPr>
        <p:txBody>
          <a:bodyPr/>
          <a:lstStyle/>
          <a:p>
            <a:r>
              <a:rPr lang="en-US" altLang="zh-CN" dirty="0"/>
              <a:t>Solutions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FEAB77-3D1C-4C86-86AF-8F97F7C3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" y="3958018"/>
            <a:ext cx="11543753" cy="1471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534B14-5753-4AA8-A217-F217A93A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9" y="1653924"/>
            <a:ext cx="11052581" cy="16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55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2A3C9-BDD9-4807-9194-7F1B6FDF63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Logarithmatic</a:t>
            </a:r>
            <a:r>
              <a:rPr lang="en-US" altLang="zh-CN" dirty="0"/>
              <a:t> Differentiation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113F1B-8F60-461F-8A1B-17F06928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00953"/>
            <a:ext cx="4563112" cy="118126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80195631-DC8A-4B60-84C9-6CFA9F5A41DE}"/>
              </a:ext>
            </a:extLst>
          </p:cNvPr>
          <p:cNvSpPr/>
          <p:nvPr/>
        </p:nvSpPr>
        <p:spPr>
          <a:xfrm rot="10800000">
            <a:off x="5798288" y="1694121"/>
            <a:ext cx="928577" cy="31897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82E98E-B933-415E-BB35-DBA3A4638B9A}"/>
              </a:ext>
            </a:extLst>
          </p:cNvPr>
          <p:cNvSpPr txBox="1"/>
          <p:nvPr/>
        </p:nvSpPr>
        <p:spPr>
          <a:xfrm>
            <a:off x="7329377" y="1281990"/>
            <a:ext cx="4217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Prof.Cai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has mentioned the example in the lecture. If you have difficulty with this problem, do check your notes before the exam.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CD88DB-1759-4DC8-AFA7-355F1B77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868638"/>
            <a:ext cx="4563112" cy="10815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5EDEA8-46C5-44F4-ABAE-A7797EF72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43"/>
          <a:stretch/>
        </p:blipFill>
        <p:spPr>
          <a:xfrm>
            <a:off x="798653" y="4251434"/>
            <a:ext cx="3489812" cy="10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94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0DA100-032F-4235-9B9B-34422B299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A56F15-4615-49F3-A915-D1E701C8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434979"/>
            <a:ext cx="6108924" cy="39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5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AA36C0-C676-4C1A-ACF2-BEE5FA1D32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8D0E09-C2FF-422F-9FA8-06CB3370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68342"/>
            <a:ext cx="10555173" cy="20672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B45F4D-FACA-4E48-B179-38468CD3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1" y="3898303"/>
            <a:ext cx="11497339" cy="15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027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8A67D9-E6E7-4DE6-BD10-488FC5CDA1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Implicit Differentiation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77BE75-C0E8-41AA-B6FF-9C586913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3" y="1646735"/>
            <a:ext cx="522042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529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8AAD4A-6D88-458F-9F34-B43AA34D6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Implicit Differentiation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B22C1-1D76-461B-90FE-D26A7A89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608106"/>
            <a:ext cx="9812119" cy="990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50ECCE-7D4D-44FF-A42C-5F9348FB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3243109"/>
            <a:ext cx="722095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200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C46864-FED3-4024-BDD8-B6F1E47425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94FBC-9BD8-44D8-8015-683ABE312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02" b="8859"/>
          <a:stretch/>
        </p:blipFill>
        <p:spPr>
          <a:xfrm>
            <a:off x="463169" y="4181334"/>
            <a:ext cx="11362661" cy="20139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F511F6-BA4B-489C-9833-C1A260713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0" y="1183180"/>
            <a:ext cx="5342269" cy="28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381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6913B3-840F-48EB-81BB-7B3B58A61D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3B46A9-29D8-4F39-AC83-58353F43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314154"/>
            <a:ext cx="8030696" cy="1409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F8F74E-5F1A-4C8C-8679-E4401488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01" y="2913000"/>
            <a:ext cx="8049748" cy="14289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F68A18-BB1B-4770-9327-942CF381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4" y="4674470"/>
            <a:ext cx="805927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66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73EE5C-C3DF-4FA1-BA25-631A032E23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F7F017-BB39-4643-A973-44E01A6E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747439"/>
            <a:ext cx="8926594" cy="22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372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D61F14-365D-4BD5-874D-6CA2ABD6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303"/>
            <a:ext cx="12192000" cy="51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5537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367BDF-5325-4AF5-9958-86C1807BA9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EDDF7-8A5D-4257-B02A-56047CCA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4" y="1122418"/>
            <a:ext cx="8725762" cy="50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108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4405EF-D688-44A1-A3B8-958291B92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5ADED-3C4E-4870-9F34-1168516D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361139"/>
            <a:ext cx="6354062" cy="704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B2C89E-B680-45D3-8784-D583B707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5" y="3557937"/>
            <a:ext cx="5029534" cy="704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9A4D77-4C6D-415B-BADC-7F127141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7" y="4694432"/>
            <a:ext cx="4118106" cy="5749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B974BE-2ADC-4C19-91EA-F45D81A67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57" y="2369665"/>
            <a:ext cx="3766696" cy="9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79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E53EE3-31F8-4FF3-8804-FB1E7EFA4D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9BA70C-F4DB-4AD4-B817-3352C95B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72" y="2637017"/>
            <a:ext cx="11262470" cy="86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2EB6A4-D2A1-4F5D-8E25-A1DC46E6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2" y="3950935"/>
            <a:ext cx="11333354" cy="15596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BED76C-D3FC-4E0D-BFAC-CCF1176E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2" y="1158596"/>
            <a:ext cx="1133633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027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5A5103-07E4-44E6-B56A-700AA8EC66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149E3C-EA5C-45C1-9DCE-1165CA9E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1613709"/>
            <a:ext cx="11291777" cy="14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01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FA244F-FAD2-4304-BAE6-D43A17F31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0BE0C4-0837-4106-ADAB-ED2FF211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3" y="1152025"/>
            <a:ext cx="7535327" cy="13336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0A70D2-859D-48C4-AFF5-F9B4A35E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3" y="2485711"/>
            <a:ext cx="7716327" cy="21910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E35F77-EC20-48B8-9EF5-8C90E77E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" y="4867658"/>
            <a:ext cx="7506748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09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0F51E-F3E2-40B7-ABA4-FB322C63AB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E7B75F-3FBB-437B-B126-47E79EDA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5738904" cy="2288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C44B9D-486B-4BD9-8CD7-71EDD1B23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4" y="3429000"/>
            <a:ext cx="5820946" cy="24424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3077CA-7F62-46FE-A312-80A8B6120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494" y="1065489"/>
            <a:ext cx="5504577" cy="25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10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F9A340-3A46-4D76-A6D7-AADEAA6C11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9372C-5F96-4E78-9871-B009BF58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68589"/>
            <a:ext cx="6680052" cy="45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752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0F6989-1521-4BDD-A738-49CA26328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5A649A-61FE-4A4F-B19D-6C74FAE6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2" y="1368073"/>
            <a:ext cx="7887801" cy="13527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A418EB-9763-4556-A1C5-46E08673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950044"/>
            <a:ext cx="3629532" cy="4763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85876E-0A23-4E40-9A71-9B372E363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5" y="2587584"/>
            <a:ext cx="7697274" cy="138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DFBAFA-93A2-4F43-A4C8-86E445AB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75" y="3882036"/>
            <a:ext cx="7697274" cy="1200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DFF7E8-9086-42A0-92CF-624792EED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80" y="5024570"/>
            <a:ext cx="7678222" cy="13717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0EDC7E-EB9E-43D9-A8A6-2512B8B86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476" y="259878"/>
            <a:ext cx="3453229" cy="37090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A68560-DA02-4C72-8057-F17383AAFA2E}"/>
              </a:ext>
            </a:extLst>
          </p:cNvPr>
          <p:cNvSpPr txBox="1"/>
          <p:nvPr/>
        </p:nvSpPr>
        <p:spPr>
          <a:xfrm>
            <a:off x="8739964" y="4195603"/>
            <a:ext cx="3533018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Note that, “concave upward” is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equal to “convex”, “concave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down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ward” is equal to “concave”.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And </a:t>
            </a:r>
            <a:r>
              <a:rPr lang="en-US" altLang="zh-CN" dirty="0" err="1"/>
              <a:t>Prof.Cai</a:t>
            </a:r>
            <a:r>
              <a:rPr lang="en-US" altLang="zh-CN" dirty="0"/>
              <a:t> will prefer the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notation of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“convex” and “concave”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2377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AFA088-1599-4F63-BADD-D73F23BBE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</p:spPr>
        <p:txBody>
          <a:bodyPr/>
          <a:lstStyle/>
          <a:p>
            <a:r>
              <a:rPr lang="en-US" altLang="zh-CN" dirty="0"/>
              <a:t>Optimization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A77D20-7380-4D9D-9DEE-7FC63219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06002"/>
            <a:ext cx="7192379" cy="1486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BD49A7-22DB-45FA-AF0A-D2989CA8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667563"/>
            <a:ext cx="3239052" cy="543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24BF3B-2B55-4161-8E55-EF2A4A734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9" y="3386887"/>
            <a:ext cx="7363853" cy="18385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E047529-5D68-40CA-96AD-73C9E0D7B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6" y="5400923"/>
            <a:ext cx="3318742" cy="8651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6163AB-6FB4-47F4-B2D8-2D51723FF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333" y="5452641"/>
            <a:ext cx="2406372" cy="7931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D6C9DF-E0B2-4FBC-912A-6B1C1587A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602" y="2522005"/>
            <a:ext cx="2891047" cy="9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79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DED8F1-F30D-4570-BFAE-5AC608385D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4C12CA-2E78-404B-B516-5DD0A724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9" y="1407233"/>
            <a:ext cx="11142922" cy="36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57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E545379-765C-41E6-BE27-1CED563ABC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" b="225"/>
          <a:stretch>
            <a:fillRect/>
          </a:stretch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43AB6A-C1EC-BC45-ABB2-34139DDDA11F}"/>
              </a:ext>
            </a:extLst>
          </p:cNvPr>
          <p:cNvSpPr txBox="1"/>
          <p:nvPr/>
        </p:nvSpPr>
        <p:spPr>
          <a:xfrm>
            <a:off x="1092819" y="1159034"/>
            <a:ext cx="21945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Contents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8AD6A4-7305-724A-A3A6-686A2C18D083}"/>
              </a:ext>
            </a:extLst>
          </p:cNvPr>
          <p:cNvSpPr txBox="1"/>
          <p:nvPr/>
        </p:nvSpPr>
        <p:spPr>
          <a:xfrm>
            <a:off x="1092819" y="1829616"/>
            <a:ext cx="4356509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Definition of Derivatives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Differential Formulas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b="1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Chain Rule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Implicit Differentiation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Logarithmatic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Differentiation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Inverse Function Differentiation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Optimization Problems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Mean Value Theorem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L’Hospital’s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Rule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zh-CN" altLang="en-US" b="1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0653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175FC5-BC9C-4C44-8AFF-31ED40D91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34C0EB-C490-47A6-A07E-372C7B28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6" y="1213457"/>
            <a:ext cx="11943907" cy="44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595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A9B539-8AF7-4B5B-AB6E-5EDCCECF02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1C609-0BF7-4953-89DD-2529F0C1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43461"/>
            <a:ext cx="10540410" cy="48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25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537804-CE99-46D4-AA98-7183CF586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98E84-6BE1-4965-9582-49F9E71C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53" y="1152779"/>
            <a:ext cx="10994064" cy="51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1251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37A2C-321B-4C0D-B18D-6E530973C2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155944"/>
            <a:ext cx="10685594" cy="909545"/>
          </a:xfrm>
        </p:spPr>
        <p:txBody>
          <a:bodyPr/>
          <a:lstStyle/>
          <a:p>
            <a:r>
              <a:rPr lang="en-US" altLang="zh-CN" dirty="0"/>
              <a:t>Mean Value Theorem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E6BAF7-6BB5-49FF-9124-501DCB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930810"/>
            <a:ext cx="7506748" cy="186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BAFBCD-CDBF-4CF1-94FB-9B2F5CD5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941566"/>
            <a:ext cx="7544853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4005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A5E10F-2A1A-4FB0-B541-26A22987C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A19E2-92D6-44DB-AA49-0D6393F5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7" y="1329034"/>
            <a:ext cx="9795177" cy="47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010392-8C84-4C34-835D-4AD727BF01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FFC0AA-3A88-4077-BFE7-FF74701A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" y="1561829"/>
            <a:ext cx="9754384" cy="1514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A93CB5-E82F-440F-ADDF-AE48CA3A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8" y="3572444"/>
            <a:ext cx="9867121" cy="11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8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75D71-255D-41D0-8DC6-366DE567A7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25E1F-2374-4445-829A-8BDA9714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271286"/>
            <a:ext cx="1070759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61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AE05F4-DBAE-48E5-AA6A-EC88132D7C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F1606B-993A-4AD4-A139-F3C99B42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16019"/>
            <a:ext cx="8622621" cy="48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261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EAE338-1266-4D36-8FB5-E5D6AB5718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EA9D1-A22D-413E-918C-B3C31C78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5" y="1172698"/>
            <a:ext cx="10574226" cy="29531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60D27B-EF62-4C9B-AA50-12DDE5C9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" y="4067264"/>
            <a:ext cx="1058375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65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8DD7F8-422F-4A3D-AEE2-09C8FE35E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FBBCA5-3E1D-4B71-92BB-B615FCD3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5" y="1065489"/>
            <a:ext cx="1074570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22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971621-8513-4C62-BEC3-1A8BC5CDB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Definition of Derivatives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D5E36F-8220-48CC-AA71-C7CDA24AA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066181"/>
            <a:ext cx="10691694" cy="19955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Geometry Interpretation: Tangent Line  </a:t>
            </a:r>
          </a:p>
          <a:p>
            <a:r>
              <a:rPr lang="en-US" altLang="zh-CN" sz="2000" dirty="0"/>
              <a:t>	The slope of the tangent line of a function is the corresponding derivative.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Physical Interpretation: Instantaneous rate of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Definition: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19AA17-4256-4975-8A87-D827AA3B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9" y="3141244"/>
            <a:ext cx="5735659" cy="15950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ACDC2E-8BFD-4433-81E2-9B2CE01B6824}"/>
              </a:ext>
            </a:extLst>
          </p:cNvPr>
          <p:cNvSpPr txBox="1"/>
          <p:nvPr/>
        </p:nvSpPr>
        <p:spPr>
          <a:xfrm>
            <a:off x="799819" y="4889405"/>
            <a:ext cx="34863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Notations: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D1467F-75B5-4F48-81EA-378C29DF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5432821"/>
            <a:ext cx="6464595" cy="94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80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E2806C5-41F0-4651-8DD6-A2BA093E7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6F3ED-CB44-479D-9DD7-93462C965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31" y="1163920"/>
            <a:ext cx="7538658" cy="4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413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1AD72C-168B-4853-9FF4-4A0E993FE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4529F8-660E-4B97-A146-26A28D81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4" y="1065489"/>
            <a:ext cx="8374667" cy="3655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DC1F68-938D-4AD1-9853-27E0FA6A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4" y="4611152"/>
            <a:ext cx="7691945" cy="14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444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D25076-6D17-41B8-8D2F-F77EDF394F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61559-B57B-474D-82F2-AFB9C9C4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5" y="1164088"/>
            <a:ext cx="3134162" cy="943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B2336A-2EEA-4DC0-AFB1-4D66BDBC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236082"/>
            <a:ext cx="3124636" cy="914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46E91D-6652-4805-A692-36F438D0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27" y="3203004"/>
            <a:ext cx="3134162" cy="838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458D3-19F4-473D-B1E3-2B40D014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6" y="4041321"/>
            <a:ext cx="3467584" cy="10193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12B2F3-D6BB-4FE7-B9A3-FB096A1CC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16" y="5059493"/>
            <a:ext cx="346758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181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8E9577-9D30-459A-AD41-AA2897E29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L’Hospital’s</a:t>
            </a:r>
            <a:r>
              <a:rPr lang="en-US" altLang="zh-CN" dirty="0"/>
              <a:t> Rule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2B351-E358-4B74-A443-9A8CC4E1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3" y="2051271"/>
            <a:ext cx="3291237" cy="909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A2DA94-2560-47B6-B558-084E9C95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0" y="3084736"/>
            <a:ext cx="3663432" cy="848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AA2D79-A9AD-4C03-A70E-EE200C29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3" y="3949050"/>
            <a:ext cx="3029068" cy="11248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FB6BC9-752B-4DD9-AF13-07F8360B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0" y="5073851"/>
            <a:ext cx="2735555" cy="12001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96A5E1-A22A-4FCE-979A-CA5AEC79F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53" y="1120368"/>
            <a:ext cx="3012654" cy="11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7732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C086F2-3FFC-4CCE-91B7-7897DCDE71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6718C-F37F-4886-8CEA-ACCF676E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29" y="1223078"/>
            <a:ext cx="10869542" cy="1562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B1930-DF0B-4834-872C-D2097CE4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0" y="2942985"/>
            <a:ext cx="11312150" cy="6981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BC2836-9E02-40D1-A167-040C26AB5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22" y="3798746"/>
            <a:ext cx="10992349" cy="22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208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843399-9264-4289-9336-7F7073FD30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BD7266-06E1-40DE-A6B3-E50AD633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64003"/>
            <a:ext cx="11183911" cy="2162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B557C4-A7C6-4BED-9CFA-192A6904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3950355"/>
            <a:ext cx="10976723" cy="12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968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772246-837E-4557-8C9A-C8C739CC9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AF3E74-CB57-4D9E-96F8-136F904B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2" y="1194301"/>
            <a:ext cx="11403016" cy="2867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692A0-F2B4-4EE1-81A3-0EB89C45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2" y="4431543"/>
            <a:ext cx="11067282" cy="12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1215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9C3DF-D653-4C92-A88C-77DD84AC3B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222CF-B62A-415B-9ECF-696B1C8E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72515"/>
            <a:ext cx="10393225" cy="2400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F0851-8293-457C-B3B9-EEF6B7CAE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3680176"/>
            <a:ext cx="10659963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746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C5A2CA-F715-4FF8-AAE8-4BAF6B23E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E7CE2A-E926-433A-A52E-F779DF7F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7" y="1476977"/>
            <a:ext cx="10802858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7890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64606E-1983-4DDF-B615-34333D7159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VV156 23FA Mid RC Part 3, </a:t>
            </a:r>
            <a:r>
              <a:rPr lang="en-US" altLang="zh-CN" dirty="0" err="1"/>
              <a:t>Mingrui</a:t>
            </a:r>
            <a:r>
              <a:rPr lang="en-US" altLang="zh-CN" dirty="0"/>
              <a:t> Li</a:t>
            </a:r>
          </a:p>
          <a:p>
            <a:r>
              <a:rPr lang="en-US" altLang="zh-CN" dirty="0"/>
              <a:t>James Stewart Calculus Early Transcendentals 7th Edition </a:t>
            </a:r>
          </a:p>
          <a:p>
            <a:r>
              <a:rPr lang="en-US" altLang="zh-CN" dirty="0"/>
              <a:t>VV156 24FA Lecture Notes, </a:t>
            </a:r>
            <a:r>
              <a:rPr lang="en-US" altLang="zh-CN" dirty="0" err="1"/>
              <a:t>Runze</a:t>
            </a:r>
            <a:r>
              <a:rPr lang="en-US" altLang="zh-CN" dirty="0"/>
              <a:t> Cai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8FC6D-FA63-47D7-B951-D17F85DBD4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8700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F964B-7BD2-45A0-A6A8-7510DD341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Differentiable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CF189-53DE-47D3-B16D-5522C6FC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52116"/>
            <a:ext cx="9357234" cy="49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618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59AE7706-46A9-3E4A-8A71-2A43EE32304D}"/>
              </a:ext>
            </a:extLst>
          </p:cNvPr>
          <p:cNvSpPr txBox="1"/>
          <p:nvPr/>
        </p:nvSpPr>
        <p:spPr bwMode="auto">
          <a:xfrm>
            <a:off x="0" y="1049072"/>
            <a:ext cx="125747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chemeClr val="tx1"/>
                </a:solidFill>
                <a:latin typeface="Helvetica" pitchFamily="2" charset="0"/>
              </a:rPr>
              <a:t>THANK</a:t>
            </a:r>
            <a:r>
              <a:rPr lang="zh-CN" altLang="en-US" sz="4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4500" b="1" dirty="0">
                <a:solidFill>
                  <a:schemeClr val="tx1"/>
                </a:solidFill>
                <a:latin typeface="Helvetica" pitchFamily="2" charset="0"/>
              </a:rPr>
              <a:t>YOU AND GOOD LUCK</a:t>
            </a:r>
            <a:r>
              <a:rPr lang="zh-CN" altLang="en-US" sz="4500" b="1" dirty="0">
                <a:solidFill>
                  <a:schemeClr val="tx1"/>
                </a:solidFill>
                <a:latin typeface="Helvetica" pitchFamily="2" charset="0"/>
              </a:rPr>
              <a:t>！</a:t>
            </a:r>
            <a:endParaRPr lang="en-US" sz="45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30" name="Picture 6" descr="命运石之门 精美壁纸3-淘米视频">
            <a:extLst>
              <a:ext uri="{FF2B5EF4-FFF2-40B4-BE49-F238E27FC236}">
                <a16:creationId xmlns:a16="http://schemas.microsoft.com/office/drawing/2014/main" id="{A684DB11-EDE0-4F3D-9F6D-C22ECF22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68" y="2184111"/>
            <a:ext cx="5663609" cy="353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916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04B4BA-120F-457C-9435-0D59FAE23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Differentiable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EB9184-45F1-4D82-B0FC-26A6DD00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322938"/>
            <a:ext cx="8742194" cy="42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7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31A6DF-8260-476E-A99B-9B5105E9E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Differential Formulas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D88BC-AA46-4B8C-877E-C18FCD3D8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" t="4019" r="-290" b="3947"/>
          <a:stretch/>
        </p:blipFill>
        <p:spPr>
          <a:xfrm>
            <a:off x="798653" y="1065489"/>
            <a:ext cx="8493458" cy="46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84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B6CF86-2170-45ED-9335-EF1424950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Chain Rule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CB267-A98E-4DA6-8E63-22A5043F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523762"/>
            <a:ext cx="9040007" cy="39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33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911100-138B-44DA-A4AF-E45B868D82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Implicit Differentiation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FF551E-F44A-4994-9549-58C5BA6A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86427"/>
            <a:ext cx="8065126" cy="47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25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自定义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F5CD00"/>
      </a:accent1>
      <a:accent2>
        <a:srgbClr val="3F403F"/>
      </a:accent2>
      <a:accent3>
        <a:srgbClr val="DC6D23"/>
      </a:accent3>
      <a:accent4>
        <a:srgbClr val="AA1B10"/>
      </a:accent4>
      <a:accent5>
        <a:srgbClr val="4A5691"/>
      </a:accent5>
      <a:accent6>
        <a:srgbClr val="D5D5D5"/>
      </a:accent6>
      <a:hlink>
        <a:srgbClr val="FFD478"/>
      </a:hlink>
      <a:folHlink>
        <a:srgbClr val="A9A9A9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4985</TotalTime>
  <Words>232</Words>
  <Application>Microsoft Office PowerPoint</Application>
  <PresentationFormat>宽屏</PresentationFormat>
  <Paragraphs>75</Paragraphs>
  <Slides>50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Lucida Grande</vt:lpstr>
      <vt:lpstr>Microsoft YaHei</vt:lpstr>
      <vt:lpstr>Arial</vt:lpstr>
      <vt:lpstr>Calibri</vt:lpstr>
      <vt:lpstr>Helvetica</vt:lpstr>
      <vt:lpstr>Lato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骋扬 施</cp:lastModifiedBy>
  <cp:revision>228</cp:revision>
  <dcterms:modified xsi:type="dcterms:W3CDTF">2024-11-01T06:15:28Z</dcterms:modified>
</cp:coreProperties>
</file>